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7" r:id="rId2"/>
    <p:sldId id="518" r:id="rId3"/>
    <p:sldId id="51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87E1-38BE-48F5-BBAC-D046A6B40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5B778-9319-4624-9DC9-FA996B07D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7C90-C70F-478B-818A-37FA4B6F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BE9-1EB7-414A-85BB-CC195D74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909AC-F2E5-489F-A8E9-487A412D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866E-5D32-4C38-8FF9-4ED39996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E2BE4-279B-4603-B742-C2A83F209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C7FF3-6AEA-45D9-B2FE-C532C299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DCF39-1ED8-4D45-90BB-A5C27473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65E5-CF4B-4C02-BFD4-63E7BF8A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177EF-7BA8-4D85-AF7D-072EB4DE2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FFF7C-1CE7-4EFD-9F08-4F138C90A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063AD-B194-452D-A892-8F680DA3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816D4-CED1-452F-9778-7A752FA7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E3C0-5C01-4A59-898A-2DB33A9B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0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4561-B900-4463-9079-DEFFBDCE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1AFDA-D0BE-43CC-946E-24167E6F8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E1CD6-373E-484A-8904-46B82781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9F26E-04A4-4432-9C02-C6BCDDE86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1BE39-AC23-40D2-A733-3430FDA7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1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9710-CFFF-4661-A13E-E7D74FFF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5A0CD-4795-43E8-BCB8-864B85CD2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2D9DD-8043-444E-BC5E-EA3BBE4A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18BFC-DE3D-4848-945F-C04B4A13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FD6A-A07E-487F-AE1C-42FEDB33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0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BC2F5-086C-45C7-ADDD-30935AA8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D844C-7D30-41C1-B630-6CD74F9F0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A5F11-A8B8-42E5-9A5F-CD97DB9E1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677DC-618B-493B-8A80-95BDEC49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D7F7C-1E85-4A1E-AAD0-816AE98F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9EFAD-F803-464D-8451-863C9B76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1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A887-B426-4653-BAA1-7FBD638F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D41C-304A-4A8B-8457-7E1997B8D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5F0F4-4381-44F9-9FDE-4D9939526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FD814-2ACC-4DB8-9FAD-1F5A9D1DF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2F10C-3C85-4BF0-8655-338E084FC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BCF29-E453-4752-B4DF-E919C38E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9D938-6ED1-4FEC-A41F-541685BE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12B50-CA78-4AA9-A95C-944953BE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65E9-9B3F-4901-B786-499DE9E1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62493-6550-45C2-8009-A5EEDE6F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3E186-4CFC-4D7D-BE45-A701380A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51C1B-6BA0-4BA7-A840-1AF4B333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7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02F0C-6E35-4E38-9525-311BECF0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1CE77-302F-42B1-9B92-C20955DA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2D8D8-A3CC-49FF-AC87-D197391A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18FF-6D86-44B5-B564-8457AD39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60473-C391-4988-B1B1-4879D4E7A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1BB61-7BBF-46CB-8A54-727459293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6F5B5-C6D6-4764-96BD-C28B5811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527DE-4E2E-4A57-82F5-71BABCCE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611C2-9935-4E55-BC43-EBF09B56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8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92DE-4BCA-467D-A1FA-425A30FF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D0D37-7FC5-42B7-B998-A9DC0DADE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C3724-CC12-4F86-89E1-6A7A8CE58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8E54C-0EBC-4240-BE1F-0976C362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A3323-97EA-4216-91A7-326E4271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5B81E-55F3-4309-9B65-13048A93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0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20BB19-B14C-44CD-9174-ECA2D63A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34CC6-88CE-4AE7-95B7-CDFD1F77C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6D8E6-E7A8-4418-971C-8CC8A02B3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EA9B-5875-4855-A9C5-E304F88BA84B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BB33-9CC1-46DD-8EBE-C5EAAC33F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99B6B-99E0-4AB3-9684-2A255D185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C445A-28DF-4BB3-BAE3-F3B7CEE3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6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7927" y="2566215"/>
            <a:ext cx="5206569" cy="1838261"/>
          </a:xfrm>
        </p:spPr>
        <p:txBody>
          <a:bodyPr/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Panel: TEMPO Data for Extreme Events and Disasters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7927" y="4669722"/>
            <a:ext cx="5484071" cy="1107131"/>
          </a:xfrm>
        </p:spPr>
        <p:txBody>
          <a:bodyPr>
            <a:normAutofit fontScale="85000" lnSpcReduction="1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538CD5"/>
              </a:buClr>
              <a:buSzPts val="1400"/>
              <a:defRPr/>
            </a:pPr>
            <a:r>
              <a:rPr lang="en-US" sz="3300" b="1" dirty="0"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Gregory Frost</a:t>
            </a:r>
          </a:p>
          <a:p>
            <a:pPr lvl="0" algn="l">
              <a:lnSpc>
                <a:spcPct val="100000"/>
              </a:lnSpc>
              <a:spcBef>
                <a:spcPts val="1200"/>
              </a:spcBef>
              <a:buClr>
                <a:srgbClr val="538CD5"/>
              </a:buClr>
              <a:buSzPts val="1400"/>
              <a:defRPr/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  <a:sym typeface="Open Sans"/>
              </a:rPr>
              <a:t>NOAA Office of Oceanic and Atmospheric Research</a:t>
            </a:r>
          </a:p>
        </p:txBody>
      </p:sp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1864" y="13551"/>
            <a:ext cx="6468047" cy="110053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What type of extreme events or disasters are most applicable to your work?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B607A6-CEE2-46EB-8F30-21915F76C1F4}"/>
              </a:ext>
            </a:extLst>
          </p:cNvPr>
          <p:cNvGrpSpPr/>
          <p:nvPr/>
        </p:nvGrpSpPr>
        <p:grpSpPr>
          <a:xfrm>
            <a:off x="1262973" y="1003670"/>
            <a:ext cx="4158336" cy="2985870"/>
            <a:chOff x="5852113" y="1518884"/>
            <a:chExt cx="4158336" cy="2985870"/>
          </a:xfrm>
        </p:grpSpPr>
        <p:pic>
          <p:nvPicPr>
            <p:cNvPr id="23" name="Google Shape;116;p5">
              <a:extLst>
                <a:ext uri="{FF2B5EF4-FFF2-40B4-BE49-F238E27FC236}">
                  <a16:creationId xmlns:a16="http://schemas.microsoft.com/office/drawing/2014/main" id="{F6493F4E-79B0-4E3C-BF15-2B0D5721ADE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52113" y="1881604"/>
              <a:ext cx="4158336" cy="262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F38FB3-41E8-46A9-87E6-0138796CD6EC}"/>
                </a:ext>
              </a:extLst>
            </p:cNvPr>
            <p:cNvSpPr txBox="1"/>
            <p:nvPr/>
          </p:nvSpPr>
          <p:spPr>
            <a:xfrm>
              <a:off x="6559681" y="1518884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Fire and smoke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869E84-C692-46F7-9ACA-7F653714C3BF}"/>
              </a:ext>
            </a:extLst>
          </p:cNvPr>
          <p:cNvGrpSpPr/>
          <p:nvPr/>
        </p:nvGrpSpPr>
        <p:grpSpPr>
          <a:xfrm>
            <a:off x="4025769" y="4201267"/>
            <a:ext cx="3239916" cy="2499583"/>
            <a:chOff x="764989" y="4268961"/>
            <a:chExt cx="3239916" cy="249958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2DCF5-98F0-46E8-A24D-A8B284173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89" y="4551759"/>
              <a:ext cx="3239916" cy="221678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484A9F-FB64-4F42-A519-B84778561BC3}"/>
                </a:ext>
              </a:extLst>
            </p:cNvPr>
            <p:cNvSpPr txBox="1"/>
            <p:nvPr/>
          </p:nvSpPr>
          <p:spPr>
            <a:xfrm>
              <a:off x="1013347" y="4268961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Industrial accidents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795372-F2B1-416A-82DA-412916E475F5}"/>
              </a:ext>
            </a:extLst>
          </p:cNvPr>
          <p:cNvGrpSpPr/>
          <p:nvPr/>
        </p:nvGrpSpPr>
        <p:grpSpPr>
          <a:xfrm>
            <a:off x="6662013" y="468700"/>
            <a:ext cx="4558693" cy="3664058"/>
            <a:chOff x="354841" y="429138"/>
            <a:chExt cx="4558693" cy="366405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E8D3EB-1985-4BBC-9EB1-32CCD877A9C1}"/>
                </a:ext>
              </a:extLst>
            </p:cNvPr>
            <p:cNvGrpSpPr/>
            <p:nvPr/>
          </p:nvGrpSpPr>
          <p:grpSpPr>
            <a:xfrm>
              <a:off x="354841" y="813089"/>
              <a:ext cx="4558693" cy="3280107"/>
              <a:chOff x="5042847" y="575174"/>
              <a:chExt cx="6224559" cy="447874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B95DA7C-46D5-4809-9C3B-5A29D08F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2599" y="1670357"/>
                <a:ext cx="6213612" cy="3383562"/>
              </a:xfrm>
              <a:prstGeom prst="rect">
                <a:avLst/>
              </a:prstGeom>
            </p:spPr>
          </p:pic>
          <p:pic>
            <p:nvPicPr>
              <p:cNvPr id="24" name="Google Shape;319;g1a4e1ca6a64_0_230">
                <a:extLst>
                  <a:ext uri="{FF2B5EF4-FFF2-40B4-BE49-F238E27FC236}">
                    <a16:creationId xmlns:a16="http://schemas.microsoft.com/office/drawing/2014/main" id="{E6480AC4-6FE2-4DA3-AE74-92956423BD4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042847" y="575174"/>
                <a:ext cx="6224559" cy="10551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1A9442-A29A-4D28-902E-CE6D24B55C1B}"/>
                </a:ext>
              </a:extLst>
            </p:cNvPr>
            <p:cNvSpPr txBox="1"/>
            <p:nvPr/>
          </p:nvSpPr>
          <p:spPr>
            <a:xfrm>
              <a:off x="580351" y="429138"/>
              <a:ext cx="4053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Air quality events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43C6C4-A2AD-405B-907D-E705E7D36496}"/>
              </a:ext>
            </a:extLst>
          </p:cNvPr>
          <p:cNvGrpSpPr/>
          <p:nvPr/>
        </p:nvGrpSpPr>
        <p:grpSpPr>
          <a:xfrm>
            <a:off x="275550" y="4071697"/>
            <a:ext cx="2772488" cy="2707002"/>
            <a:chOff x="8321334" y="938808"/>
            <a:chExt cx="3446384" cy="336498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454736-57E6-420C-9675-487AF38C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334" y="1398705"/>
              <a:ext cx="3446384" cy="290508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CCC2C6-F2D4-4A55-AB30-EFBB63319DC8}"/>
                </a:ext>
              </a:extLst>
            </p:cNvPr>
            <p:cNvSpPr txBox="1"/>
            <p:nvPr/>
          </p:nvSpPr>
          <p:spPr>
            <a:xfrm>
              <a:off x="8672926" y="938808"/>
              <a:ext cx="274320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Volcanic plumes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7134872-F5E5-400D-9C7F-6471EE6F5C2E}"/>
              </a:ext>
            </a:extLst>
          </p:cNvPr>
          <p:cNvGrpSpPr/>
          <p:nvPr/>
        </p:nvGrpSpPr>
        <p:grpSpPr>
          <a:xfrm>
            <a:off x="8240991" y="4285968"/>
            <a:ext cx="3293751" cy="2492731"/>
            <a:chOff x="8372901" y="4324507"/>
            <a:chExt cx="3293751" cy="24927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B1751F5-73F8-43BF-8FF5-E891E3DC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818" y="4630927"/>
              <a:ext cx="3239916" cy="218631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E464D7-75C2-403D-8E02-1429EC9DFB3C}"/>
                </a:ext>
              </a:extLst>
            </p:cNvPr>
            <p:cNvSpPr txBox="1"/>
            <p:nvPr/>
          </p:nvSpPr>
          <p:spPr>
            <a:xfrm>
              <a:off x="8372901" y="4324507"/>
              <a:ext cx="3293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Radiological emergencies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40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33" y="14330"/>
            <a:ext cx="9999929" cy="87104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How will TEMPO data improve your current research or operations?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2C076-61D8-4768-B9D7-C00F6CA73C11}"/>
              </a:ext>
            </a:extLst>
          </p:cNvPr>
          <p:cNvSpPr txBox="1"/>
          <p:nvPr/>
        </p:nvSpPr>
        <p:spPr>
          <a:xfrm>
            <a:off x="172667" y="1045227"/>
            <a:ext cx="324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enterprise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Air quality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Near-real-time 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Aerosol/smoke plume height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C8E59B-DD6A-48E6-8474-594D57EE608E}"/>
              </a:ext>
            </a:extLst>
          </p:cNvPr>
          <p:cNvGrpSpPr/>
          <p:nvPr/>
        </p:nvGrpSpPr>
        <p:grpSpPr>
          <a:xfrm>
            <a:off x="7364896" y="1020890"/>
            <a:ext cx="4791256" cy="2985669"/>
            <a:chOff x="4954478" y="1158705"/>
            <a:chExt cx="6342584" cy="39523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00C37C-3800-4DC1-A42D-D2C6D4DB8B53}"/>
                </a:ext>
              </a:extLst>
            </p:cNvPr>
            <p:cNvGrpSpPr/>
            <p:nvPr/>
          </p:nvGrpSpPr>
          <p:grpSpPr>
            <a:xfrm>
              <a:off x="4979430" y="1158705"/>
              <a:ext cx="6292681" cy="3096776"/>
              <a:chOff x="5602141" y="2962027"/>
              <a:chExt cx="6292681" cy="309677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8F568E4-48A3-43E6-B994-3D9FFCF9D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1" b="50280"/>
              <a:stretch/>
            </p:blipFill>
            <p:spPr>
              <a:xfrm>
                <a:off x="5602141" y="3419639"/>
                <a:ext cx="6292681" cy="263916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DE0FA2-10E6-43FA-98B7-1A7B2A06A22F}"/>
                  </a:ext>
                </a:extLst>
              </p:cNvPr>
              <p:cNvSpPr txBox="1"/>
              <p:nvPr/>
            </p:nvSpPr>
            <p:spPr>
              <a:xfrm>
                <a:off x="6639652" y="2962027"/>
                <a:ext cx="428704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NOx Emissions in April 2020</a:t>
                </a: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True = COVID-19 period, BAU = Business-as-usual, </a:t>
                </a:r>
              </a:p>
              <a:p>
                <a:pPr algn="ctr"/>
                <a:r>
                  <a:rPr lang="en-US" sz="11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TEMPO = BAU adjusted using TEMPO proxy data 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54948F-47B6-4B18-8264-DB19CFC5059B}"/>
                </a:ext>
              </a:extLst>
            </p:cNvPr>
            <p:cNvSpPr txBox="1"/>
            <p:nvPr/>
          </p:nvSpPr>
          <p:spPr>
            <a:xfrm>
              <a:off x="4954478" y="4255481"/>
              <a:ext cx="6342584" cy="85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>
                  <a:cs typeface="Calibri" panose="020F0502020204030204" pitchFamily="34" charset="0"/>
                </a:rPr>
                <a:t>GeoXO</a:t>
              </a:r>
              <a:r>
                <a:rPr lang="en-US" sz="1200" i="1" dirty="0">
                  <a:cs typeface="Calibri" panose="020F0502020204030204" pitchFamily="34" charset="0"/>
                </a:rPr>
                <a:t> Value Study: </a:t>
              </a:r>
              <a:r>
                <a:rPr lang="en-US" sz="1200" b="1" i="1" dirty="0">
                  <a:cs typeface="Calibri" panose="020F0502020204030204" pitchFamily="34" charset="0"/>
                </a:rPr>
                <a:t>The Value of </a:t>
              </a:r>
              <a:r>
                <a:rPr lang="en-US" sz="1200" b="1" i="1" dirty="0" err="1">
                  <a:cs typeface="Calibri" panose="020F0502020204030204" pitchFamily="34" charset="0"/>
                </a:rPr>
                <a:t>GeoXO</a:t>
              </a:r>
              <a:r>
                <a:rPr lang="en-US" sz="1200" b="1" i="1" dirty="0">
                  <a:cs typeface="Calibri" panose="020F0502020204030204" pitchFamily="34" charset="0"/>
                </a:rPr>
                <a:t> Atmospheric Composition Observations for Emissions Updating and Air Quality Forecasting </a:t>
              </a:r>
            </a:p>
            <a:p>
              <a:r>
                <a:rPr lang="en-US" sz="1200" i="1" dirty="0">
                  <a:cs typeface="Calibri" panose="020F0502020204030204" pitchFamily="34" charset="0"/>
                </a:rPr>
                <a:t>PI: </a:t>
              </a:r>
              <a:r>
                <a:rPr lang="en-US" sz="1200" b="1" i="1" dirty="0">
                  <a:cs typeface="Calibri" panose="020F0502020204030204" pitchFamily="34" charset="0"/>
                </a:rPr>
                <a:t>Brian McDonald</a:t>
              </a:r>
              <a:r>
                <a:rPr lang="en-US" sz="1200" i="1" dirty="0">
                  <a:cs typeface="Calibri" panose="020F0502020204030204" pitchFamily="34" charset="0"/>
                </a:rPr>
                <a:t>, Co-Is: </a:t>
              </a:r>
              <a:r>
                <a:rPr lang="en-US" sz="1200" b="1" i="1" dirty="0">
                  <a:cs typeface="Calibri" panose="020F0502020204030204" pitchFamily="34" charset="0"/>
                </a:rPr>
                <a:t>Chia-Hua Hsu, Arthur </a:t>
              </a:r>
              <a:r>
                <a:rPr lang="en-US" sz="1200" b="1" i="1" dirty="0" err="1">
                  <a:cs typeface="Calibri" panose="020F0502020204030204" pitchFamily="34" charset="0"/>
                </a:rPr>
                <a:t>Mizzi</a:t>
              </a:r>
              <a:r>
                <a:rPr lang="en-US" sz="1200" b="1" i="1" dirty="0">
                  <a:cs typeface="Calibri" panose="020F0502020204030204" pitchFamily="34" charset="0"/>
                </a:rPr>
                <a:t>, Daven </a:t>
              </a:r>
              <a:r>
                <a:rPr lang="en-US" sz="1200" b="1" i="1" dirty="0" err="1">
                  <a:cs typeface="Calibri" panose="020F0502020204030204" pitchFamily="34" charset="0"/>
                </a:rPr>
                <a:t>Henze</a:t>
              </a:r>
              <a:endParaRPr lang="en-US" sz="1200" b="1" i="1" dirty="0"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https://www.star.nesdis.noaa.gov/smcd/spb/aq/AerosolWatch/images/AW_logob4.png">
            <a:extLst>
              <a:ext uri="{FF2B5EF4-FFF2-40B4-BE49-F238E27FC236}">
                <a16:creationId xmlns:a16="http://schemas.microsoft.com/office/drawing/2014/main" id="{701BAB3D-C346-4435-83E1-5D2714B3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39" y="2409809"/>
            <a:ext cx="2638402" cy="9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3174AC-B3C4-4CBF-83A2-0C8639FF9941}"/>
              </a:ext>
            </a:extLst>
          </p:cNvPr>
          <p:cNvGrpSpPr/>
          <p:nvPr/>
        </p:nvGrpSpPr>
        <p:grpSpPr>
          <a:xfrm>
            <a:off x="94968" y="2452867"/>
            <a:ext cx="3396276" cy="3941409"/>
            <a:chOff x="316597" y="2123099"/>
            <a:chExt cx="4099261" cy="47572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F87077-78A0-4ADC-BEEA-B975C28CC9B6}"/>
                </a:ext>
              </a:extLst>
            </p:cNvPr>
            <p:cNvGrpSpPr/>
            <p:nvPr/>
          </p:nvGrpSpPr>
          <p:grpSpPr>
            <a:xfrm>
              <a:off x="316597" y="2123099"/>
              <a:ext cx="4099261" cy="3787962"/>
              <a:chOff x="4165275" y="1116888"/>
              <a:chExt cx="3458308" cy="319568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BEFE928-4566-43EC-BDC9-B57C7CADA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5275" y="1330141"/>
                <a:ext cx="3458308" cy="298243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08B438-F448-40A6-9D3D-8F19D185F964}"/>
                  </a:ext>
                </a:extLst>
              </p:cNvPr>
              <p:cNvSpPr txBox="1"/>
              <p:nvPr/>
            </p:nvSpPr>
            <p:spPr>
              <a:xfrm>
                <a:off x="4343655" y="1336121"/>
                <a:ext cx="3101548" cy="252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err="1"/>
                  <a:t>Goodkind</a:t>
                </a:r>
                <a:r>
                  <a:rPr lang="en-US" sz="900" i="1" dirty="0"/>
                  <a:t> et al., Proc. Natl. Acad. Sci., 2019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29F1C8-DFE1-4619-BD26-D51420AE35A9}"/>
                  </a:ext>
                </a:extLst>
              </p:cNvPr>
              <p:cNvSpPr txBox="1"/>
              <p:nvPr/>
            </p:nvSpPr>
            <p:spPr>
              <a:xfrm>
                <a:off x="4197654" y="1116888"/>
                <a:ext cx="3400583" cy="2703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U.S. Damages from Air Pollutants by Source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102D01-A927-43CB-9A35-5AA7D46D3C1E}"/>
                </a:ext>
              </a:extLst>
            </p:cNvPr>
            <p:cNvGrpSpPr/>
            <p:nvPr/>
          </p:nvGrpSpPr>
          <p:grpSpPr>
            <a:xfrm>
              <a:off x="836122" y="5451208"/>
              <a:ext cx="2955926" cy="1429119"/>
              <a:chOff x="8580356" y="4467416"/>
              <a:chExt cx="2955926" cy="142911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0670449-8E96-4BB3-AD75-7EB6B778458A}"/>
                  </a:ext>
                </a:extLst>
              </p:cNvPr>
              <p:cNvGrpSpPr/>
              <p:nvPr/>
            </p:nvGrpSpPr>
            <p:grpSpPr>
              <a:xfrm>
                <a:off x="8580356" y="4467416"/>
                <a:ext cx="1816632" cy="1429119"/>
                <a:chOff x="2463800" y="4389844"/>
                <a:chExt cx="1816632" cy="142911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8C04C0A-8343-4553-BAE5-B3B262D6F877}"/>
                    </a:ext>
                  </a:extLst>
                </p:cNvPr>
                <p:cNvSpPr/>
                <p:nvPr/>
              </p:nvSpPr>
              <p:spPr>
                <a:xfrm>
                  <a:off x="2463800" y="4389844"/>
                  <a:ext cx="323850" cy="252281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66BA891-BFE7-445F-92A5-207B200003BA}"/>
                    </a:ext>
                  </a:extLst>
                </p:cNvPr>
                <p:cNvSpPr/>
                <p:nvPr/>
              </p:nvSpPr>
              <p:spPr>
                <a:xfrm>
                  <a:off x="3956582" y="4389844"/>
                  <a:ext cx="323850" cy="252281"/>
                </a:xfrm>
                <a:prstGeom prst="rect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8F0D730-0A19-4E35-9FC8-E608E0AA03E3}"/>
                    </a:ext>
                  </a:extLst>
                </p:cNvPr>
                <p:cNvCxnSpPr>
                  <a:cxnSpLocks/>
                  <a:stCxn id="40" idx="2"/>
                  <a:endCxn id="44" idx="0"/>
                </p:cNvCxnSpPr>
                <p:nvPr/>
              </p:nvCxnSpPr>
              <p:spPr>
                <a:xfrm>
                  <a:off x="2625725" y="4642125"/>
                  <a:ext cx="532000" cy="53340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E6CA50-46CE-4458-9804-EFCD9E489E01}"/>
                    </a:ext>
                  </a:extLst>
                </p:cNvPr>
                <p:cNvCxnSpPr>
                  <a:cxnSpLocks/>
                  <a:stCxn id="41" idx="2"/>
                  <a:endCxn id="44" idx="0"/>
                </p:cNvCxnSpPr>
                <p:nvPr/>
              </p:nvCxnSpPr>
              <p:spPr>
                <a:xfrm flipH="1">
                  <a:off x="3157725" y="4642125"/>
                  <a:ext cx="960782" cy="53340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95B4492-207E-4902-A94C-BD1B1023DB35}"/>
                    </a:ext>
                  </a:extLst>
                </p:cNvPr>
                <p:cNvSpPr/>
                <p:nvPr/>
              </p:nvSpPr>
              <p:spPr>
                <a:xfrm>
                  <a:off x="2893292" y="5175525"/>
                  <a:ext cx="528866" cy="64343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rgbClr val="00B05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ABI GXI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3637335-BC70-441A-8DAE-FBD303D65685}"/>
                  </a:ext>
                </a:extLst>
              </p:cNvPr>
              <p:cNvGrpSpPr/>
              <p:nvPr/>
            </p:nvGrpSpPr>
            <p:grpSpPr>
              <a:xfrm>
                <a:off x="8923256" y="4467416"/>
                <a:ext cx="1746251" cy="1101288"/>
                <a:chOff x="2476500" y="4389844"/>
                <a:chExt cx="1746251" cy="1101288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C466D1C-625F-4C04-8EBB-D7EBD83E684F}"/>
                    </a:ext>
                  </a:extLst>
                </p:cNvPr>
                <p:cNvSpPr/>
                <p:nvPr/>
              </p:nvSpPr>
              <p:spPr>
                <a:xfrm>
                  <a:off x="2476500" y="4389844"/>
                  <a:ext cx="264433" cy="252281"/>
                </a:xfrm>
                <a:prstGeom prst="rect">
                  <a:avLst/>
                </a:prstGeom>
                <a:noFill/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6D0E1D9-3D8C-45D6-8FA7-4B463A531906}"/>
                    </a:ext>
                  </a:extLst>
                </p:cNvPr>
                <p:cNvSpPr/>
                <p:nvPr/>
              </p:nvSpPr>
              <p:spPr>
                <a:xfrm>
                  <a:off x="3969283" y="4389844"/>
                  <a:ext cx="253468" cy="252281"/>
                </a:xfrm>
                <a:prstGeom prst="rect">
                  <a:avLst/>
                </a:prstGeom>
                <a:noFill/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C913DD0-F27C-42ED-94A8-BC246A5A75AF}"/>
                    </a:ext>
                  </a:extLst>
                </p:cNvPr>
                <p:cNvCxnSpPr>
                  <a:cxnSpLocks/>
                  <a:stCxn id="35" idx="2"/>
                  <a:endCxn id="39" idx="0"/>
                </p:cNvCxnSpPr>
                <p:nvPr/>
              </p:nvCxnSpPr>
              <p:spPr>
                <a:xfrm>
                  <a:off x="2608717" y="4642125"/>
                  <a:ext cx="998992" cy="596726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F9467C6-AC9D-4390-955A-636B05FA996F}"/>
                    </a:ext>
                  </a:extLst>
                </p:cNvPr>
                <p:cNvCxnSpPr>
                  <a:cxnSpLocks/>
                  <a:stCxn id="36" idx="2"/>
                  <a:endCxn id="39" idx="0"/>
                </p:cNvCxnSpPr>
                <p:nvPr/>
              </p:nvCxnSpPr>
              <p:spPr>
                <a:xfrm flipH="1">
                  <a:off x="3607709" y="4642125"/>
                  <a:ext cx="488308" cy="596726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4A22A43-D5A2-4884-A7BE-70D1941D4CCC}"/>
                    </a:ext>
                  </a:extLst>
                </p:cNvPr>
                <p:cNvSpPr/>
                <p:nvPr/>
              </p:nvSpPr>
              <p:spPr>
                <a:xfrm>
                  <a:off x="3316473" y="5238851"/>
                  <a:ext cx="582472" cy="25228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rgbClr val="0070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GXS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8E299AA-CF1E-447C-8E56-84B67E4C5805}"/>
                  </a:ext>
                </a:extLst>
              </p:cNvPr>
              <p:cNvGrpSpPr/>
              <p:nvPr/>
            </p:nvGrpSpPr>
            <p:grpSpPr>
              <a:xfrm>
                <a:off x="9211049" y="4467416"/>
                <a:ext cx="2325233" cy="1423007"/>
                <a:chOff x="1897518" y="4389844"/>
                <a:chExt cx="2325233" cy="1423007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8C734A9-B10F-4945-A50C-DE95EF1F33C9}"/>
                    </a:ext>
                  </a:extLst>
                </p:cNvPr>
                <p:cNvSpPr/>
                <p:nvPr/>
              </p:nvSpPr>
              <p:spPr>
                <a:xfrm>
                  <a:off x="1897518" y="4389844"/>
                  <a:ext cx="843416" cy="252281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C98A65F-63AF-47F6-9E73-9952F48F14F8}"/>
                    </a:ext>
                  </a:extLst>
                </p:cNvPr>
                <p:cNvSpPr/>
                <p:nvPr/>
              </p:nvSpPr>
              <p:spPr>
                <a:xfrm>
                  <a:off x="3388900" y="4389844"/>
                  <a:ext cx="833851" cy="252281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8A51A2A-2161-4A9E-86C8-67BD7A4CEA27}"/>
                    </a:ext>
                  </a:extLst>
                </p:cNvPr>
                <p:cNvCxnSpPr>
                  <a:cxnSpLocks/>
                  <a:stCxn id="30" idx="2"/>
                  <a:endCxn id="34" idx="0"/>
                </p:cNvCxnSpPr>
                <p:nvPr/>
              </p:nvCxnSpPr>
              <p:spPr>
                <a:xfrm>
                  <a:off x="2319226" y="4642125"/>
                  <a:ext cx="1337273" cy="5272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93F4F7E-ACD9-43BE-85C1-03F46CDECA08}"/>
                    </a:ext>
                  </a:extLst>
                </p:cNvPr>
                <p:cNvCxnSpPr>
                  <a:cxnSpLocks/>
                  <a:stCxn id="31" idx="2"/>
                  <a:endCxn id="34" idx="0"/>
                </p:cNvCxnSpPr>
                <p:nvPr/>
              </p:nvCxnSpPr>
              <p:spPr>
                <a:xfrm flipH="1">
                  <a:off x="3656499" y="4642125"/>
                  <a:ext cx="149327" cy="5272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836D047-FE18-4AE0-B876-2065BB1461F9}"/>
                    </a:ext>
                  </a:extLst>
                </p:cNvPr>
                <p:cNvSpPr/>
                <p:nvPr/>
              </p:nvSpPr>
              <p:spPr>
                <a:xfrm>
                  <a:off x="3212185" y="5169413"/>
                  <a:ext cx="888628" cy="64343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TEMPO ACX</a:t>
                  </a:r>
                </a:p>
              </p:txBody>
            </p: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EB33220-9763-4FE3-8377-191B16302B0C}"/>
              </a:ext>
            </a:extLst>
          </p:cNvPr>
          <p:cNvSpPr/>
          <p:nvPr/>
        </p:nvSpPr>
        <p:spPr>
          <a:xfrm>
            <a:off x="3486732" y="1045227"/>
            <a:ext cx="3665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Chemical data assimilation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Air quality forecast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Exceptional events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Pollution exposure studies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DA48B7-2F76-4597-A9B2-D66691D3DD12}"/>
              </a:ext>
            </a:extLst>
          </p:cNvPr>
          <p:cNvGrpSpPr/>
          <p:nvPr/>
        </p:nvGrpSpPr>
        <p:grpSpPr>
          <a:xfrm>
            <a:off x="7364895" y="4261423"/>
            <a:ext cx="4791257" cy="2477904"/>
            <a:chOff x="6284069" y="4261423"/>
            <a:chExt cx="5634264" cy="29138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E17CF8-8230-468B-9A91-BC094311AEF3}"/>
                </a:ext>
              </a:extLst>
            </p:cNvPr>
            <p:cNvGrpSpPr/>
            <p:nvPr/>
          </p:nvGrpSpPr>
          <p:grpSpPr>
            <a:xfrm>
              <a:off x="6323366" y="4261423"/>
              <a:ext cx="5581725" cy="2233457"/>
              <a:chOff x="715780" y="2257658"/>
              <a:chExt cx="7480167" cy="29930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F5986C5-4EBD-4C71-B899-79F8C7E01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780" y="2257659"/>
                <a:ext cx="3726343" cy="29930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159AD3-552F-453B-BE66-B739B2307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603" y="2257658"/>
                <a:ext cx="3726344" cy="299309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12A9B4-E9A3-49B5-BC0E-5234256BA5F3}"/>
                  </a:ext>
                </a:extLst>
              </p:cNvPr>
              <p:cNvSpPr txBox="1"/>
              <p:nvPr/>
            </p:nvSpPr>
            <p:spPr>
              <a:xfrm>
                <a:off x="3178729" y="4078809"/>
                <a:ext cx="886334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1818 UTC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71F526-C0AB-4022-A401-6A4FBBB3AF08}"/>
                  </a:ext>
                </a:extLst>
              </p:cNvPr>
              <p:cNvSpPr txBox="1"/>
              <p:nvPr/>
            </p:nvSpPr>
            <p:spPr>
              <a:xfrm>
                <a:off x="6932714" y="4078809"/>
                <a:ext cx="88601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2154 UTC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BBFA56-422F-4388-896C-7A3D4795E8EB}"/>
                </a:ext>
              </a:extLst>
            </p:cNvPr>
            <p:cNvSpPr/>
            <p:nvPr/>
          </p:nvSpPr>
          <p:spPr>
            <a:xfrm>
              <a:off x="6284069" y="6415256"/>
              <a:ext cx="5634264" cy="760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err="1">
                  <a:cs typeface="Calibri" panose="020F0502020204030204" pitchFamily="34" charset="0"/>
                </a:rPr>
                <a:t>GeoXO</a:t>
              </a:r>
              <a:r>
                <a:rPr lang="en-US" sz="1200" i="1" dirty="0">
                  <a:cs typeface="Calibri" panose="020F0502020204030204" pitchFamily="34" charset="0"/>
                </a:rPr>
                <a:t> Value Study: </a:t>
              </a:r>
              <a:r>
                <a:rPr lang="en-US" sz="1200" b="1" i="1" dirty="0"/>
                <a:t>Advancing Aerosol Layer Height Retrieval for Surface PM2.5 Monitoring</a:t>
              </a:r>
              <a:endParaRPr lang="en-US" sz="1200" b="1" i="1" dirty="0">
                <a:cs typeface="Calibri" panose="020F0502020204030204" pitchFamily="34" charset="0"/>
              </a:endParaRPr>
            </a:p>
            <a:p>
              <a:r>
                <a:rPr lang="en-US" sz="1200" i="1" dirty="0">
                  <a:cs typeface="Calibri" panose="020F0502020204030204" pitchFamily="34" charset="0"/>
                </a:rPr>
                <a:t>PI: </a:t>
              </a:r>
              <a:r>
                <a:rPr lang="en-US" sz="1200" b="1" i="1" dirty="0">
                  <a:cs typeface="Calibri" panose="020F0502020204030204" pitchFamily="34" charset="0"/>
                </a:rPr>
                <a:t>Jun Wang</a:t>
              </a:r>
              <a:r>
                <a:rPr lang="en-US" sz="1200" i="1" dirty="0">
                  <a:cs typeface="Calibri" panose="020F0502020204030204" pitchFamily="34" charset="0"/>
                </a:rPr>
                <a:t>, Co-I: </a:t>
              </a:r>
              <a:r>
                <a:rPr lang="en-US" sz="1200" b="1" i="1" dirty="0">
                  <a:cs typeface="Calibri" panose="020F0502020204030204" pitchFamily="34" charset="0"/>
                </a:rPr>
                <a:t>Shobha </a:t>
              </a:r>
              <a:r>
                <a:rPr lang="en-US" sz="1200" b="1" i="1" dirty="0" err="1">
                  <a:cs typeface="Calibri" panose="020F0502020204030204" pitchFamily="34" charset="0"/>
                </a:rPr>
                <a:t>Kondragunta</a:t>
              </a:r>
              <a:endParaRPr lang="en-US" sz="1200" b="1" i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864E70-128D-4953-A994-CF6F5768C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76" y="3398187"/>
            <a:ext cx="3809996" cy="2928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3DF6BC-78C2-4489-A41F-FDA67C4EB868}"/>
              </a:ext>
            </a:extLst>
          </p:cNvPr>
          <p:cNvSpPr txBox="1"/>
          <p:nvPr/>
        </p:nvSpPr>
        <p:spPr>
          <a:xfrm>
            <a:off x="3469242" y="6356082"/>
            <a:ext cx="380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GOES-16 ABI dust RGB animations of 15 December 2021 “dust bowl” event (Amy Huff, NESDIS) </a:t>
            </a:r>
          </a:p>
        </p:txBody>
      </p:sp>
    </p:spTree>
    <p:extLst>
      <p:ext uri="{BB962C8B-B14F-4D97-AF65-F5344CB8AC3E}">
        <p14:creationId xmlns:p14="http://schemas.microsoft.com/office/powerpoint/2010/main" val="1774448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210</Words>
  <Application>Microsoft Office PowerPoint</Application>
  <PresentationFormat>Widescreen</PresentationFormat>
  <Paragraphs>33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Open Sans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Frost</dc:creator>
  <cp:lastModifiedBy>Gregory Frost</cp:lastModifiedBy>
  <cp:revision>34</cp:revision>
  <dcterms:created xsi:type="dcterms:W3CDTF">2023-04-25T17:41:52Z</dcterms:created>
  <dcterms:modified xsi:type="dcterms:W3CDTF">2023-05-02T15:00:37Z</dcterms:modified>
</cp:coreProperties>
</file>